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8" r:id="rId2"/>
    <p:sldId id="274" r:id="rId3"/>
    <p:sldId id="277" r:id="rId4"/>
    <p:sldId id="275" r:id="rId5"/>
    <p:sldId id="276" r:id="rId6"/>
    <p:sldId id="278" r:id="rId7"/>
    <p:sldId id="281" r:id="rId8"/>
    <p:sldId id="282" r:id="rId9"/>
    <p:sldId id="283" r:id="rId10"/>
    <p:sldId id="284" r:id="rId11"/>
    <p:sldId id="287" r:id="rId12"/>
    <p:sldId id="289" r:id="rId13"/>
    <p:sldId id="279" r:id="rId14"/>
    <p:sldId id="288" r:id="rId15"/>
  </p:sldIdLst>
  <p:sldSz cx="9144000" cy="6858000" type="screen4x3"/>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626"/>
    <a:srgbClr val="FFFFFF"/>
    <a:srgbClr val="424242"/>
    <a:srgbClr val="014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9428" autoAdjust="0"/>
  </p:normalViewPr>
  <p:slideViewPr>
    <p:cSldViewPr snapToGrid="0" snapToObjects="1">
      <p:cViewPr>
        <p:scale>
          <a:sx n="106" d="100"/>
          <a:sy n="106" d="100"/>
        </p:scale>
        <p:origin x="1002"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4C46D-DF15-4A86-B08F-082B4A3A2401}" type="datetimeFigureOut">
              <a:rPr lang="en-AU" smtClean="0"/>
              <a:t>27/05/2019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91474-22E3-4E8C-8AE3-BE4DA3ECF42E}" type="slidenum">
              <a:rPr lang="en-AU" smtClean="0"/>
              <a:t>‹#›</a:t>
            </a:fld>
            <a:endParaRPr lang="en-AU"/>
          </a:p>
        </p:txBody>
      </p:sp>
    </p:spTree>
    <p:extLst>
      <p:ext uri="{BB962C8B-B14F-4D97-AF65-F5344CB8AC3E}">
        <p14:creationId xmlns:p14="http://schemas.microsoft.com/office/powerpoint/2010/main" val="2751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not have a problem with this paper per se – but I do have a problem with a field where this is seen as the only valid output from a qualitative study</a:t>
            </a:r>
            <a:endParaRPr lang="en-AU" dirty="0"/>
          </a:p>
        </p:txBody>
      </p:sp>
      <p:sp>
        <p:nvSpPr>
          <p:cNvPr id="4" name="Slide Number Placeholder 3"/>
          <p:cNvSpPr>
            <a:spLocks noGrp="1"/>
          </p:cNvSpPr>
          <p:nvPr>
            <p:ph type="sldNum" sz="quarter" idx="10"/>
          </p:nvPr>
        </p:nvSpPr>
        <p:spPr/>
        <p:txBody>
          <a:bodyPr/>
          <a:lstStyle/>
          <a:p>
            <a:fld id="{C427E780-6668-440F-8895-858F4C59736B}" type="slidenum">
              <a:rPr lang="en-AU" smtClean="0"/>
              <a:t>9</a:t>
            </a:fld>
            <a:endParaRPr lang="en-AU"/>
          </a:p>
        </p:txBody>
      </p:sp>
    </p:spTree>
    <p:extLst>
      <p:ext uri="{BB962C8B-B14F-4D97-AF65-F5344CB8AC3E}">
        <p14:creationId xmlns:p14="http://schemas.microsoft.com/office/powerpoint/2010/main" val="299317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427E780-6668-440F-8895-858F4C59736B}" type="slidenum">
              <a:rPr lang="en-AU" smtClean="0"/>
              <a:t>11</a:t>
            </a:fld>
            <a:endParaRPr lang="en-AU"/>
          </a:p>
        </p:txBody>
      </p:sp>
    </p:spTree>
    <p:extLst>
      <p:ext uri="{BB962C8B-B14F-4D97-AF65-F5344CB8AC3E}">
        <p14:creationId xmlns:p14="http://schemas.microsoft.com/office/powerpoint/2010/main" val="278315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pic>
        <p:nvPicPr>
          <p:cNvPr id="5" name="Picture 5" descr="PPT Template background file_Red.jpg">
            <a:extLst>
              <a:ext uri="{FF2B5EF4-FFF2-40B4-BE49-F238E27FC236}">
                <a16:creationId xmlns:a16="http://schemas.microsoft.com/office/drawing/2014/main" id="{FFB0C0DB-53FB-4234-88CD-83ADBB384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2"/>
          </p:nvPr>
        </p:nvSpPr>
        <p:spPr>
          <a:xfrm>
            <a:off x="4587875" y="0"/>
            <a:ext cx="4556125" cy="6858000"/>
          </a:xfrm>
          <a:solidFill>
            <a:schemeClr val="bg1">
              <a:lumMod val="85000"/>
            </a:schemeClr>
          </a:solidFill>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607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06AE0-CF87-494B-BCDA-6EE7D62AD976}"/>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Placeholder 4">
            <a:extLst>
              <a:ext uri="{FF2B5EF4-FFF2-40B4-BE49-F238E27FC236}">
                <a16:creationId xmlns:a16="http://schemas.microsoft.com/office/drawing/2014/main" id="{33114620-7D41-495A-8AF8-8F8D13CBA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USY_MB1_PMS_1_Colour_Standard_Logo.png">
            <a:extLst>
              <a:ext uri="{FF2B5EF4-FFF2-40B4-BE49-F238E27FC236}">
                <a16:creationId xmlns:a16="http://schemas.microsoft.com/office/drawing/2014/main" id="{0E48B42E-1BCE-4E0F-B4B9-51CB263CF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809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1F9CC7-0B8B-421B-8A42-370BD7EC790A}"/>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7" descr="USY_MB1_PMS_1_Colour_Standard_Logo.png">
            <a:extLst>
              <a:ext uri="{FF2B5EF4-FFF2-40B4-BE49-F238E27FC236}">
                <a16:creationId xmlns:a16="http://schemas.microsoft.com/office/drawing/2014/main" id="{F67C540D-448E-4487-A4C8-556A61DB8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607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742950" indent="-285750">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1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567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457200" y="1360488"/>
            <a:ext cx="4038600" cy="4130394"/>
          </a:xfrm>
        </p:spPr>
        <p:txBody>
          <a:bodyPr rtlCol="0">
            <a:normAutofit/>
          </a:bodyPr>
          <a:lstStyle>
            <a:lvl1pPr marL="0" indent="0">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4998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57200" y="1360488"/>
            <a:ext cx="4038600" cy="4130675"/>
          </a:xfrm>
        </p:spPr>
        <p:txBody>
          <a:bodyPr rtlCol="0">
            <a:normAutofit/>
          </a:bodyPr>
          <a:lstStyle>
            <a:lvl1pPr marL="0" indent="0">
              <a:buNone/>
              <a:defRPr/>
            </a:lvl1p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697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57200" y="1360488"/>
            <a:ext cx="4038600" cy="4130675"/>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6750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00456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57252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4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pic>
        <p:nvPicPr>
          <p:cNvPr id="4" name="Picture 5" descr="PPT Template background file_Red.jpg">
            <a:extLst>
              <a:ext uri="{FF2B5EF4-FFF2-40B4-BE49-F238E27FC236}">
                <a16:creationId xmlns:a16="http://schemas.microsoft.com/office/drawing/2014/main" id="{191A2365-1678-4527-996F-FFB2F0435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274BCF-5BB2-4869-B96C-13FA160A7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81525" cy="68722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269F7152-Edit.jpg">
            <a:extLst>
              <a:ext uri="{FF2B5EF4-FFF2-40B4-BE49-F238E27FC236}">
                <a16:creationId xmlns:a16="http://schemas.microsoft.com/office/drawing/2014/main" id="{EC0D4945-A2BC-4DF6-A36E-10385E4AC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075" r="27248"/>
          <a:stretch>
            <a:fillRect/>
          </a:stretch>
        </p:blipFill>
        <p:spPr bwMode="auto">
          <a:xfrm>
            <a:off x="4572000" y="0"/>
            <a:ext cx="45815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10"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71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C7BCCF-8054-46AF-A0D4-29D521096BE6}"/>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8" name="Picture 6" descr="USY_MB1_PMS_1_Colour_Reversed_Logo.png">
            <a:extLst>
              <a:ext uri="{FF2B5EF4-FFF2-40B4-BE49-F238E27FC236}">
                <a16:creationId xmlns:a16="http://schemas.microsoft.com/office/drawing/2014/main" id="{774FA3A4-0883-429F-A05C-99E7E9FD4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348302"/>
            <a:ext cx="8388586" cy="443577"/>
          </a:xfrm>
        </p:spPr>
        <p:txBody>
          <a:bodyPr anchor="t"/>
          <a:lstStyle>
            <a:lvl1pPr>
              <a:defRPr sz="2800" baseline="0">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5" y="799353"/>
            <a:ext cx="8387705" cy="852488"/>
          </a:xfrm>
        </p:spPr>
        <p:txBody>
          <a:bodyPr/>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454455" y="1800412"/>
            <a:ext cx="8226486" cy="4635496"/>
          </a:xfrm>
          <a:solidFill>
            <a:srgbClr val="D9D9D9"/>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588197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pic>
        <p:nvPicPr>
          <p:cNvPr id="4" name="Picture 5" descr="PPT Template background file_Blue.jpg">
            <a:extLst>
              <a:ext uri="{FF2B5EF4-FFF2-40B4-BE49-F238E27FC236}">
                <a16:creationId xmlns:a16="http://schemas.microsoft.com/office/drawing/2014/main" id="{15ECFE35-E93A-416E-9598-191075128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1797599"/>
            <a:ext cx="3948874" cy="443577"/>
          </a:xfrm>
        </p:spPr>
        <p:txBody>
          <a:bodyPr anchor="t"/>
          <a:lstStyle>
            <a:lvl1pPr>
              <a:defRPr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24096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4" name="Picture 5" descr="PPT Template background file_Yellow.jpg">
            <a:extLst>
              <a:ext uri="{FF2B5EF4-FFF2-40B4-BE49-F238E27FC236}">
                <a16:creationId xmlns:a16="http://schemas.microsoft.com/office/drawing/2014/main" id="{670E7900-41C0-4076-9297-0A9EA5B7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1797599"/>
            <a:ext cx="3948874" cy="443577"/>
          </a:xfrm>
        </p:spPr>
        <p:txBody>
          <a:bodyPr anchor="t"/>
          <a:lstStyle>
            <a:lvl1pPr>
              <a:defRPr baseline="0">
                <a:solidFill>
                  <a:schemeClr val="tx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206082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pic>
        <p:nvPicPr>
          <p:cNvPr id="4" name="Picture 5" descr="PPT Template background file_Charcoal.jpg">
            <a:extLst>
              <a:ext uri="{FF2B5EF4-FFF2-40B4-BE49-F238E27FC236}">
                <a16:creationId xmlns:a16="http://schemas.microsoft.com/office/drawing/2014/main" id="{FF6456FC-D886-4602-B713-ABC6E30A4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1797599"/>
            <a:ext cx="3948874" cy="443577"/>
          </a:xfrm>
        </p:spPr>
        <p:txBody>
          <a:bodyPr anchor="t"/>
          <a:lstStyle>
            <a:lvl1pPr>
              <a:defRPr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444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pic>
        <p:nvPicPr>
          <p:cNvPr id="4" name="Picture 5" descr="PPT Template background file_Red.jpg">
            <a:extLst>
              <a:ext uri="{FF2B5EF4-FFF2-40B4-BE49-F238E27FC236}">
                <a16:creationId xmlns:a16="http://schemas.microsoft.com/office/drawing/2014/main" id="{152BDF93-4E5E-4D8F-9882-E8F49347C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F6AF1D0-6EE2-444E-B539-DA8C576A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0"/>
            <a:ext cx="4598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917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4" name="Picture 5" descr="PPT Template background file_Red.jpg">
            <a:extLst>
              <a:ext uri="{FF2B5EF4-FFF2-40B4-BE49-F238E27FC236}">
                <a16:creationId xmlns:a16="http://schemas.microsoft.com/office/drawing/2014/main" id="{7A61C9D1-CA59-4BA2-9197-03FDC3014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3F9B403D-6379-4825-B390-6929CF6F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60" r="38628"/>
          <a:stretch>
            <a:fillRect/>
          </a:stretch>
        </p:blipFill>
        <p:spPr bwMode="auto">
          <a:xfrm>
            <a:off x="4546600" y="-7938"/>
            <a:ext cx="45974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083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4" name="Picture 5" descr="PPT Template background file_Red.jpg">
            <a:extLst>
              <a:ext uri="{FF2B5EF4-FFF2-40B4-BE49-F238E27FC236}">
                <a16:creationId xmlns:a16="http://schemas.microsoft.com/office/drawing/2014/main" id="{C9FF3C7C-F53F-4BFD-9AC7-8687844DE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69F8271-Edit.jpg">
            <a:extLst>
              <a:ext uri="{FF2B5EF4-FFF2-40B4-BE49-F238E27FC236}">
                <a16:creationId xmlns:a16="http://schemas.microsoft.com/office/drawing/2014/main" id="{36A30955-27C6-4EB3-81A5-CC7745531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00" r="28484"/>
          <a:stretch>
            <a:fillRect/>
          </a:stretch>
        </p:blipFill>
        <p:spPr bwMode="auto">
          <a:xfrm>
            <a:off x="4546600" y="0"/>
            <a:ext cx="45974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839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4" name="Picture 5" descr="PPT Template background file_Red.jpg">
            <a:extLst>
              <a:ext uri="{FF2B5EF4-FFF2-40B4-BE49-F238E27FC236}">
                <a16:creationId xmlns:a16="http://schemas.microsoft.com/office/drawing/2014/main" id="{D36E9FA5-712C-472E-B705-2E26B05C1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13"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038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2876F8-4066-44E3-B54E-CC991BEF926A}"/>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descr="USY_MB1_PMS_1_Colour_Standard_Logo.png">
            <a:extLst>
              <a:ext uri="{FF2B5EF4-FFF2-40B4-BE49-F238E27FC236}">
                <a16:creationId xmlns:a16="http://schemas.microsoft.com/office/drawing/2014/main" id="{FB52F60B-9392-40BD-9494-FBEB3D807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2"/>
          </p:nvPr>
        </p:nvSpPr>
        <p:spPr>
          <a:xfrm>
            <a:off x="4587876" y="418354"/>
            <a:ext cx="4150358" cy="6017555"/>
          </a:xfrm>
          <a:solidFill>
            <a:schemeClr val="bg1">
              <a:lumMod val="85000"/>
            </a:schemeClr>
          </a:solidFill>
          <a:ln>
            <a:noFill/>
          </a:ln>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8"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9"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820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40582-0DE8-4D79-A43D-4BB7D3526875}"/>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Placeholder 4">
            <a:extLst>
              <a:ext uri="{FF2B5EF4-FFF2-40B4-BE49-F238E27FC236}">
                <a16:creationId xmlns:a16="http://schemas.microsoft.com/office/drawing/2014/main" id="{EBDB26D3-81F0-4956-A689-8953418E1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USY_MB1_PMS_1_Colour_Standard_Logo.png">
            <a:extLst>
              <a:ext uri="{FF2B5EF4-FFF2-40B4-BE49-F238E27FC236}">
                <a16:creationId xmlns:a16="http://schemas.microsoft.com/office/drawing/2014/main" id="{E1F16D20-C7C0-4A08-B93F-4A2F9329E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822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60B72-F299-42E1-9190-8736124FD985}"/>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Placeholder 4">
            <a:extLst>
              <a:ext uri="{FF2B5EF4-FFF2-40B4-BE49-F238E27FC236}">
                <a16:creationId xmlns:a16="http://schemas.microsoft.com/office/drawing/2014/main" id="{ECD3F47C-8B5D-414F-B373-230BEBD72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USY_MB1_PMS_1_Colour_Standard_Logo.png">
            <a:extLst>
              <a:ext uri="{FF2B5EF4-FFF2-40B4-BE49-F238E27FC236}">
                <a16:creationId xmlns:a16="http://schemas.microsoft.com/office/drawing/2014/main" id="{2693E857-F265-419C-B052-E416B87B7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698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949D96-ED13-4C64-A993-8EA1CB6D295C}"/>
              </a:ext>
            </a:extLst>
          </p:cNvPr>
          <p:cNvSpPr>
            <a:spLocks noGrp="1" noChangeArrowheads="1"/>
          </p:cNvSpPr>
          <p:nvPr>
            <p:ph type="title"/>
          </p:nvPr>
        </p:nvSpPr>
        <p:spPr bwMode="auto">
          <a:xfrm>
            <a:off x="457200" y="117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Insert slide title here… 28pt</a:t>
            </a:r>
          </a:p>
        </p:txBody>
      </p:sp>
      <p:sp>
        <p:nvSpPr>
          <p:cNvPr id="1027" name="Text Placeholder 2">
            <a:extLst>
              <a:ext uri="{FF2B5EF4-FFF2-40B4-BE49-F238E27FC236}">
                <a16:creationId xmlns:a16="http://schemas.microsoft.com/office/drawing/2014/main" id="{CF44908E-6F18-473E-8BF1-851ED73762B9}"/>
              </a:ext>
            </a:extLst>
          </p:cNvPr>
          <p:cNvSpPr>
            <a:spLocks noGrp="1" noChangeArrowheads="1"/>
          </p:cNvSpPr>
          <p:nvPr>
            <p:ph type="body" idx="1"/>
          </p:nvPr>
        </p:nvSpPr>
        <p:spPr bwMode="auto">
          <a:xfrm>
            <a:off x="457200" y="1358900"/>
            <a:ext cx="82296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Sub-heading Bold… 24pt</a:t>
            </a:r>
          </a:p>
          <a:p>
            <a:pPr lvl="0"/>
            <a:r>
              <a:rPr lang="en-AU" altLang="en-US"/>
              <a:t>Add body copy </a:t>
            </a:r>
          </a:p>
          <a:p>
            <a:pPr lvl="0"/>
            <a:r>
              <a:rPr lang="en-AU" altLang="en-US"/>
              <a:t>Add bullet point</a:t>
            </a:r>
          </a:p>
          <a:p>
            <a:pPr lvl="0"/>
            <a:r>
              <a:rPr lang="en-AU" altLang="en-US"/>
              <a:t>Add bullet point</a:t>
            </a:r>
          </a:p>
        </p:txBody>
      </p:sp>
      <p:sp>
        <p:nvSpPr>
          <p:cNvPr id="11" name="Date Placeholder 3">
            <a:extLst>
              <a:ext uri="{FF2B5EF4-FFF2-40B4-BE49-F238E27FC236}">
                <a16:creationId xmlns:a16="http://schemas.microsoft.com/office/drawing/2014/main" id="{2D41A918-A06A-464F-BB02-5B1C33A8EF15}"/>
              </a:ext>
            </a:extLst>
          </p:cNvPr>
          <p:cNvSpPr txBox="1">
            <a:spLocks/>
          </p:cNvSpPr>
          <p:nvPr/>
        </p:nvSpPr>
        <p:spPr>
          <a:xfrm>
            <a:off x="381000" y="6356350"/>
            <a:ext cx="2133600" cy="365125"/>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t>The University of Sydney</a:t>
            </a:r>
          </a:p>
        </p:txBody>
      </p:sp>
      <p:sp>
        <p:nvSpPr>
          <p:cNvPr id="12" name="Slide Number Placeholder 5">
            <a:extLst>
              <a:ext uri="{FF2B5EF4-FFF2-40B4-BE49-F238E27FC236}">
                <a16:creationId xmlns:a16="http://schemas.microsoft.com/office/drawing/2014/main" id="{6D74FFDB-69AC-4D17-9686-3480D3594E91}"/>
              </a:ext>
            </a:extLst>
          </p:cNvPr>
          <p:cNvSpPr txBox="1">
            <a:spLocks/>
          </p:cNvSpPr>
          <p:nvPr/>
        </p:nvSpPr>
        <p:spPr>
          <a:xfrm>
            <a:off x="6629400" y="6356350"/>
            <a:ext cx="2133600" cy="365125"/>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Page </a:t>
            </a:r>
            <a:fld id="{844F4658-D6D3-4578-9C70-F430183C78B2}"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51" r:id="rId20"/>
    <p:sldLayoutId id="2147483752" r:id="rId21"/>
    <p:sldLayoutId id="2147483753" r:id="rId22"/>
    <p:sldLayoutId id="2147483754" r:id="rId23"/>
  </p:sldLayoutIdLst>
  <p:txStyles>
    <p:titleStyle>
      <a:lvl1pPr algn="l" defTabSz="457200" rtl="0" eaLnBrk="1" fontAlgn="base" hangingPunct="1">
        <a:spcBef>
          <a:spcPct val="0"/>
        </a:spcBef>
        <a:spcAft>
          <a:spcPct val="0"/>
        </a:spcAft>
        <a:defRPr sz="2800" b="1" kern="1200">
          <a:solidFill>
            <a:schemeClr val="accent1"/>
          </a:solidFill>
          <a:latin typeface="Tw Cen MT"/>
          <a:ea typeface="ＭＳ Ｐゴシック" charset="0"/>
          <a:cs typeface="Tw Cen MT"/>
        </a:defRPr>
      </a:lvl1pPr>
      <a:lvl2pPr algn="l" defTabSz="457200" rtl="0" eaLnBrk="1" fontAlgn="base" hangingPunct="1">
        <a:spcBef>
          <a:spcPct val="0"/>
        </a:spcBef>
        <a:spcAft>
          <a:spcPct val="0"/>
        </a:spcAft>
        <a:defRPr sz="2800" b="1">
          <a:solidFill>
            <a:schemeClr val="accent1"/>
          </a:solidFill>
          <a:latin typeface="Tw Cen MT" charset="0"/>
          <a:ea typeface="ＭＳ Ｐゴシック" charset="0"/>
          <a:cs typeface="Tw Cen MT" panose="020B0602020104020603" pitchFamily="34" charset="0"/>
        </a:defRPr>
      </a:lvl2pPr>
      <a:lvl3pPr algn="l" defTabSz="457200" rtl="0" eaLnBrk="1" fontAlgn="base" hangingPunct="1">
        <a:spcBef>
          <a:spcPct val="0"/>
        </a:spcBef>
        <a:spcAft>
          <a:spcPct val="0"/>
        </a:spcAft>
        <a:defRPr sz="2800" b="1">
          <a:solidFill>
            <a:schemeClr val="accent1"/>
          </a:solidFill>
          <a:latin typeface="Tw Cen MT" charset="0"/>
          <a:ea typeface="ＭＳ Ｐゴシック" charset="0"/>
          <a:cs typeface="Tw Cen MT" panose="020B0602020104020603" pitchFamily="34" charset="0"/>
        </a:defRPr>
      </a:lvl3pPr>
      <a:lvl4pPr algn="l" defTabSz="457200" rtl="0" eaLnBrk="1" fontAlgn="base" hangingPunct="1">
        <a:spcBef>
          <a:spcPct val="0"/>
        </a:spcBef>
        <a:spcAft>
          <a:spcPct val="0"/>
        </a:spcAft>
        <a:defRPr sz="2800" b="1">
          <a:solidFill>
            <a:schemeClr val="accent1"/>
          </a:solidFill>
          <a:latin typeface="Tw Cen MT" charset="0"/>
          <a:ea typeface="ＭＳ Ｐゴシック" charset="0"/>
          <a:cs typeface="Tw Cen MT" panose="020B0602020104020603" pitchFamily="34" charset="0"/>
        </a:defRPr>
      </a:lvl4pPr>
      <a:lvl5pPr algn="l" defTabSz="457200" rtl="0" eaLnBrk="1" fontAlgn="base" hangingPunct="1">
        <a:spcBef>
          <a:spcPct val="0"/>
        </a:spcBef>
        <a:spcAft>
          <a:spcPct val="0"/>
        </a:spcAft>
        <a:defRPr sz="2800" b="1">
          <a:solidFill>
            <a:schemeClr val="accent1"/>
          </a:solidFill>
          <a:latin typeface="Tw Cen MT" charset="0"/>
          <a:ea typeface="ＭＳ Ｐゴシック" charset="0"/>
          <a:cs typeface="Tw Cen MT" panose="020B0602020104020603" pitchFamily="34"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p:titleStyle>
    <p:bodyStyle>
      <a:lvl1pPr marL="342900" indent="-342900" algn="l" defTabSz="457200" rtl="0" eaLnBrk="1" fontAlgn="base" hangingPunct="1">
        <a:spcBef>
          <a:spcPct val="20000"/>
        </a:spcBef>
        <a:spcAft>
          <a:spcPct val="0"/>
        </a:spcAft>
        <a:buFont typeface="Lucida Grande"/>
        <a:buChar char="–"/>
        <a:defRPr sz="2400" kern="120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w Cen MT"/>
          <a:ea typeface="ＭＳ Ｐゴシック" charset="0"/>
          <a:cs typeface="Tw Cen MT"/>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w Cen MT"/>
          <a:ea typeface="ＭＳ Ｐゴシック" charset="0"/>
          <a:cs typeface="Tw Cen MT"/>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w Cen MT"/>
          <a:ea typeface="ＭＳ Ｐゴシック" charset="0"/>
          <a:cs typeface="Tw Cen MT"/>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w Cen MT"/>
          <a:ea typeface="ＭＳ Ｐゴシック" charset="0"/>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5E631D9-C3F8-4D58-A885-5A0EC2DDF808}"/>
              </a:ext>
            </a:extLst>
          </p:cNvPr>
          <p:cNvSpPr>
            <a:spLocks noGrp="1" noChangeArrowheads="1"/>
          </p:cNvSpPr>
          <p:nvPr>
            <p:ph type="title"/>
          </p:nvPr>
        </p:nvSpPr>
        <p:spPr>
          <a:xfrm>
            <a:off x="382588" y="1797050"/>
            <a:ext cx="3948112" cy="1563688"/>
          </a:xfrm>
        </p:spPr>
        <p:txBody>
          <a:bodyPr/>
          <a:lstStyle/>
          <a:p>
            <a:r>
              <a:rPr lang="en-IE" dirty="0"/>
              <a:t>Case study research and the reviewing process</a:t>
            </a:r>
            <a:br>
              <a:rPr lang="en-AU" altLang="en-US" dirty="0">
                <a:latin typeface="Tw Cen MT" panose="020B0602020104020603" pitchFamily="34" charset="0"/>
                <a:ea typeface="ＭＳ Ｐゴシック" panose="020B0600070205080204" pitchFamily="34" charset="-128"/>
                <a:cs typeface="Tw Cen MT" panose="020B0602020104020603" pitchFamily="34" charset="0"/>
              </a:rPr>
            </a:br>
            <a:br>
              <a:rPr lang="en-AU" altLang="en-US" b="0" dirty="0">
                <a:solidFill>
                  <a:schemeClr val="tx1"/>
                </a:solidFill>
                <a:latin typeface="Tw Cen MT" panose="020B0602020104020603" pitchFamily="34" charset="0"/>
                <a:ea typeface="ＭＳ Ｐゴシック" panose="020B0600070205080204" pitchFamily="34" charset="-128"/>
                <a:cs typeface="Tw Cen MT" panose="020B0602020104020603" pitchFamily="34" charset="0"/>
              </a:rPr>
            </a:br>
            <a:endParaRPr lang="en-AU" altLang="en-US" b="0" dirty="0">
              <a:solidFill>
                <a:schemeClr val="tx1"/>
              </a:solidFill>
              <a:latin typeface="Tw Cen MT" panose="020B0602020104020603" pitchFamily="34" charset="0"/>
              <a:ea typeface="ＭＳ Ｐゴシック" panose="020B0600070205080204" pitchFamily="34" charset="-128"/>
              <a:cs typeface="Tw Cen MT" panose="020B0602020104020603" pitchFamily="34" charset="0"/>
            </a:endParaRPr>
          </a:p>
        </p:txBody>
      </p:sp>
      <p:sp>
        <p:nvSpPr>
          <p:cNvPr id="16386" name="Text Placeholder 2">
            <a:extLst>
              <a:ext uri="{FF2B5EF4-FFF2-40B4-BE49-F238E27FC236}">
                <a16:creationId xmlns:a16="http://schemas.microsoft.com/office/drawing/2014/main" id="{E88E0C91-E7AF-4263-9838-A62DDE0F593E}"/>
              </a:ext>
            </a:extLst>
          </p:cNvPr>
          <p:cNvSpPr>
            <a:spLocks noGrp="1"/>
          </p:cNvSpPr>
          <p:nvPr>
            <p:ph type="body" sz="quarter" idx="4294967295"/>
          </p:nvPr>
        </p:nvSpPr>
        <p:spPr>
          <a:xfrm>
            <a:off x="366713" y="3360738"/>
            <a:ext cx="3963987" cy="852487"/>
          </a:xfrm>
        </p:spPr>
        <p:txBody>
          <a:bodyPr rtlCol="0">
            <a:noAutofit/>
          </a:bodyPr>
          <a:lstStyle/>
          <a:p>
            <a:pPr marL="0" indent="0">
              <a:buFont typeface="Lucida Grande" charset="0"/>
              <a:buNone/>
              <a:defRPr/>
            </a:pPr>
            <a:r>
              <a:rPr lang="en-US" b="1" dirty="0">
                <a:latin typeface="Tw Cen MT" charset="0"/>
              </a:rPr>
              <a:t>Presented by</a:t>
            </a:r>
            <a:endParaRPr lang="en-US" dirty="0">
              <a:latin typeface="Tw Cen MT" charset="0"/>
            </a:endParaRPr>
          </a:p>
          <a:p>
            <a:pPr marL="0" indent="0">
              <a:buFont typeface="Lucida Grande" charset="0"/>
              <a:buNone/>
              <a:defRPr/>
            </a:pPr>
            <a:r>
              <a:rPr lang="en-US" dirty="0">
                <a:latin typeface="Tw Cen MT" charset="0"/>
              </a:rPr>
              <a:t>Catherine Welch</a:t>
            </a:r>
          </a:p>
          <a:p>
            <a:pPr marL="0" indent="0">
              <a:buFont typeface="Lucida Grande" charset="0"/>
              <a:buNone/>
              <a:defRPr/>
            </a:pPr>
            <a:r>
              <a:rPr lang="en-US" dirty="0">
                <a:latin typeface="Tw Cen MT" charset="0"/>
              </a:rPr>
              <a:t>University of Sydney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propositional ‘style’ of theorizing</a:t>
            </a:r>
            <a:endParaRPr lang="en-AU" dirty="0"/>
          </a:p>
        </p:txBody>
      </p:sp>
      <p:sp>
        <p:nvSpPr>
          <p:cNvPr id="6" name="Content Placeholder 5"/>
          <p:cNvSpPr>
            <a:spLocks noGrp="1"/>
          </p:cNvSpPr>
          <p:nvPr>
            <p:ph idx="1"/>
          </p:nvPr>
        </p:nvSpPr>
        <p:spPr>
          <a:xfrm>
            <a:off x="457200" y="1134352"/>
            <a:ext cx="8229600" cy="5047728"/>
          </a:xfrm>
        </p:spPr>
        <p:txBody>
          <a:bodyPr>
            <a:normAutofit/>
          </a:bodyPr>
          <a:lstStyle/>
          <a:p>
            <a:r>
              <a:rPr lang="en-US" sz="2800" dirty="0"/>
              <a:t>Focus on constructs and their relationships</a:t>
            </a:r>
          </a:p>
          <a:p>
            <a:r>
              <a:rPr lang="en-US" sz="2800" dirty="0"/>
              <a:t>Reduces qualitative richness to a series of potentially generalizable ‘factors’: the ‘factor analytic approach’</a:t>
            </a:r>
          </a:p>
          <a:p>
            <a:r>
              <a:rPr lang="en-US" sz="2800" dirty="0"/>
              <a:t>Often expressed in a linear, correlational form, e.g.: ‘the less/greater of X, the less/greater of Y’</a:t>
            </a:r>
          </a:p>
          <a:p>
            <a:r>
              <a:rPr lang="en-US" sz="2800" dirty="0"/>
              <a:t>Exemplified by Eisenhardt and </a:t>
            </a:r>
            <a:r>
              <a:rPr lang="en-US" sz="2800" dirty="0" err="1"/>
              <a:t>Gioia</a:t>
            </a:r>
            <a:r>
              <a:rPr lang="en-US" sz="2800" dirty="0"/>
              <a:t> templates</a:t>
            </a:r>
          </a:p>
          <a:p>
            <a:r>
              <a:rPr lang="en-US" sz="2800" dirty="0"/>
              <a:t>BUT this </a:t>
            </a:r>
            <a:br>
              <a:rPr lang="en-US" sz="2800" dirty="0"/>
            </a:br>
            <a:r>
              <a:rPr lang="en-US" sz="2800" dirty="0"/>
              <a:t>‘ultimately restricts the styles of theorizing and type of explanations that we deem acceptable for qualitative research’ (Cornelissen, 2017: 378-379)</a:t>
            </a:r>
          </a:p>
          <a:p>
            <a:endParaRPr lang="en-AU" sz="2800" dirty="0"/>
          </a:p>
        </p:txBody>
      </p:sp>
    </p:spTree>
    <p:extLst>
      <p:ext uri="{BB962C8B-B14F-4D97-AF65-F5344CB8AC3E}">
        <p14:creationId xmlns:p14="http://schemas.microsoft.com/office/powerpoint/2010/main" val="340300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theoretical outputs and styles of theorizing</a:t>
            </a:r>
            <a:endParaRPr lang="en-AU" dirty="0"/>
          </a:p>
        </p:txBody>
      </p:sp>
      <p:sp>
        <p:nvSpPr>
          <p:cNvPr id="3" name="Content Placeholder 2"/>
          <p:cNvSpPr>
            <a:spLocks noGrp="1"/>
          </p:cNvSpPr>
          <p:nvPr>
            <p:ph idx="1"/>
          </p:nvPr>
        </p:nvSpPr>
        <p:spPr/>
        <p:txBody>
          <a:bodyPr>
            <a:normAutofit fontScale="92500"/>
          </a:bodyPr>
          <a:lstStyle/>
          <a:p>
            <a:r>
              <a:rPr lang="en-US" sz="2800" dirty="0" err="1"/>
              <a:t>Reconceptualisation</a:t>
            </a:r>
            <a:r>
              <a:rPr lang="en-US" sz="2800" dirty="0"/>
              <a:t> </a:t>
            </a:r>
          </a:p>
          <a:p>
            <a:r>
              <a:rPr lang="en-US" sz="2800" dirty="0"/>
              <a:t>Thick description: elucidating meaning (interpretive style)</a:t>
            </a:r>
          </a:p>
          <a:p>
            <a:r>
              <a:rPr lang="en-US" sz="2800" dirty="0"/>
              <a:t>Process theorizing (narrative style)</a:t>
            </a:r>
          </a:p>
          <a:p>
            <a:r>
              <a:rPr lang="en-US" sz="2800" dirty="0"/>
              <a:t>Typological theories</a:t>
            </a:r>
          </a:p>
          <a:p>
            <a:r>
              <a:rPr lang="en-US" sz="2800" dirty="0"/>
              <a:t>Cause-effect relationships (experimental style)</a:t>
            </a:r>
          </a:p>
          <a:p>
            <a:r>
              <a:rPr lang="en-US" sz="2800" dirty="0"/>
              <a:t>Theory elaboration</a:t>
            </a:r>
          </a:p>
          <a:p>
            <a:r>
              <a:rPr lang="en-US" sz="2800" dirty="0"/>
              <a:t>Complex causal systems (interdependence, feedback loops, bidirectional relationships, </a:t>
            </a:r>
            <a:r>
              <a:rPr lang="en-US" sz="2800" dirty="0" err="1"/>
              <a:t>equifinality</a:t>
            </a:r>
            <a:r>
              <a:rPr lang="en-US" sz="2800" dirty="0"/>
              <a:t>)</a:t>
            </a:r>
          </a:p>
          <a:p>
            <a:endParaRPr lang="en-US" sz="2800" dirty="0"/>
          </a:p>
          <a:p>
            <a:pPr marL="0" indent="0">
              <a:buNone/>
            </a:pPr>
            <a:r>
              <a:rPr lang="en-US" sz="2800" dirty="0"/>
              <a:t>It’s important to understand and articulate what sort of contribution you are aiming for</a:t>
            </a:r>
          </a:p>
          <a:p>
            <a:pPr marL="0" indent="0">
              <a:buNone/>
            </a:pPr>
            <a:endParaRPr lang="en-US" sz="2800" dirty="0"/>
          </a:p>
          <a:p>
            <a:endParaRPr lang="en-US" sz="2800" dirty="0"/>
          </a:p>
          <a:p>
            <a:endParaRPr lang="en-US" dirty="0"/>
          </a:p>
          <a:p>
            <a:endParaRPr lang="en-AU" dirty="0"/>
          </a:p>
        </p:txBody>
      </p:sp>
    </p:spTree>
    <p:extLst>
      <p:ext uri="{BB962C8B-B14F-4D97-AF65-F5344CB8AC3E}">
        <p14:creationId xmlns:p14="http://schemas.microsoft.com/office/powerpoint/2010/main" val="305108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3684-D3E7-4AFC-B78D-BEB8FBCFB974}"/>
              </a:ext>
            </a:extLst>
          </p:cNvPr>
          <p:cNvSpPr>
            <a:spLocks noGrp="1"/>
          </p:cNvSpPr>
          <p:nvPr>
            <p:ph type="title"/>
          </p:nvPr>
        </p:nvSpPr>
        <p:spPr/>
        <p:txBody>
          <a:bodyPr/>
          <a:lstStyle/>
          <a:p>
            <a:r>
              <a:rPr lang="en-US" dirty="0"/>
              <a:t>Cause for optimism:</a:t>
            </a:r>
            <a:endParaRPr lang="en-AU" dirty="0"/>
          </a:p>
        </p:txBody>
      </p:sp>
      <p:pic>
        <p:nvPicPr>
          <p:cNvPr id="4" name="Picture 3">
            <a:extLst>
              <a:ext uri="{FF2B5EF4-FFF2-40B4-BE49-F238E27FC236}">
                <a16:creationId xmlns:a16="http://schemas.microsoft.com/office/drawing/2014/main" id="{E6A808C9-7A9D-4ECD-9B1B-580F7BE32348}"/>
              </a:ext>
            </a:extLst>
          </p:cNvPr>
          <p:cNvPicPr>
            <a:picLocks noChangeAspect="1"/>
          </p:cNvPicPr>
          <p:nvPr/>
        </p:nvPicPr>
        <p:blipFill>
          <a:blip r:embed="rId2"/>
          <a:stretch>
            <a:fillRect/>
          </a:stretch>
        </p:blipFill>
        <p:spPr>
          <a:xfrm>
            <a:off x="4800575" y="207204"/>
            <a:ext cx="2541652" cy="6586106"/>
          </a:xfrm>
          <a:prstGeom prst="rect">
            <a:avLst/>
          </a:prstGeom>
        </p:spPr>
      </p:pic>
    </p:spTree>
    <p:extLst>
      <p:ext uri="{BB962C8B-B14F-4D97-AF65-F5344CB8AC3E}">
        <p14:creationId xmlns:p14="http://schemas.microsoft.com/office/powerpoint/2010/main" val="74592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2256-680C-4FC8-B308-1A181470AC96}"/>
              </a:ext>
            </a:extLst>
          </p:cNvPr>
          <p:cNvSpPr>
            <a:spLocks noGrp="1"/>
          </p:cNvSpPr>
          <p:nvPr>
            <p:ph type="title"/>
          </p:nvPr>
        </p:nvSpPr>
        <p:spPr>
          <a:xfrm>
            <a:off x="457200" y="117475"/>
            <a:ext cx="8229600" cy="657225"/>
          </a:xfrm>
        </p:spPr>
        <p:txBody>
          <a:bodyPr/>
          <a:lstStyle/>
          <a:p>
            <a:r>
              <a:rPr lang="en-US" dirty="0"/>
              <a:t>References</a:t>
            </a:r>
            <a:endParaRPr lang="en-AU" dirty="0"/>
          </a:p>
        </p:txBody>
      </p:sp>
      <p:sp>
        <p:nvSpPr>
          <p:cNvPr id="3" name="Content Placeholder 2">
            <a:extLst>
              <a:ext uri="{FF2B5EF4-FFF2-40B4-BE49-F238E27FC236}">
                <a16:creationId xmlns:a16="http://schemas.microsoft.com/office/drawing/2014/main" id="{84A97FDC-9505-46CD-9082-C02489D70F64}"/>
              </a:ext>
            </a:extLst>
          </p:cNvPr>
          <p:cNvSpPr>
            <a:spLocks noGrp="1"/>
          </p:cNvSpPr>
          <p:nvPr>
            <p:ph idx="1"/>
          </p:nvPr>
        </p:nvSpPr>
        <p:spPr>
          <a:xfrm>
            <a:off x="334433" y="808568"/>
            <a:ext cx="8352367" cy="5317596"/>
          </a:xfrm>
        </p:spPr>
        <p:txBody>
          <a:bodyPr/>
          <a:lstStyle/>
          <a:p>
            <a:r>
              <a:rPr lang="en-US" sz="2000" dirty="0"/>
              <a:t>M. Gibbert &amp; </a:t>
            </a:r>
            <a:r>
              <a:rPr lang="en-US" sz="2000" dirty="0" err="1"/>
              <a:t>Ruigrok</a:t>
            </a:r>
            <a:r>
              <a:rPr lang="en-US" sz="2000" dirty="0"/>
              <a:t>, W. (2010). The ‘what’ and ‘how’ of case study rigor: Three strategies based on published work. </a:t>
            </a:r>
            <a:r>
              <a:rPr lang="en-US" sz="2000" i="1" dirty="0"/>
              <a:t>Organizational Research Methods</a:t>
            </a:r>
            <a:r>
              <a:rPr lang="en-US" sz="2000" dirty="0"/>
              <a:t>, 13, 4, 710-737.</a:t>
            </a:r>
          </a:p>
          <a:p>
            <a:r>
              <a:rPr lang="en-US" sz="2000" dirty="0"/>
              <a:t>A. Langley, A. &amp; C. Abdallah, C. (2011). Templates and turns in qualitative studies of strategy and management. In D. Bergh, &amp; D. </a:t>
            </a:r>
            <a:r>
              <a:rPr lang="en-US" sz="2000" dirty="0" err="1"/>
              <a:t>Ketchen</a:t>
            </a:r>
            <a:r>
              <a:rPr lang="en-US" sz="2000" dirty="0"/>
              <a:t> (Eds.), Building methodological bridges: Research methodology in strategy and management, 6, 201-235. Bingley, UK: Emerald Group.</a:t>
            </a:r>
            <a:endParaRPr lang="en-AU" sz="2000" dirty="0"/>
          </a:p>
          <a:p>
            <a:pPr hangingPunct="0"/>
            <a:r>
              <a:rPr lang="en-US" sz="2000" dirty="0"/>
              <a:t>R. Piekkari, C. Welch &amp; E. Paavilainen (2009).  The case study as disciplinary convention: Evidence from international business journals. </a:t>
            </a:r>
            <a:r>
              <a:rPr lang="en-US" sz="2000" i="1" dirty="0"/>
              <a:t>Organizational Research Methods</a:t>
            </a:r>
            <a:r>
              <a:rPr lang="en-US" sz="2000" dirty="0"/>
              <a:t>, 12, 3, 567-589.</a:t>
            </a:r>
          </a:p>
          <a:p>
            <a:r>
              <a:rPr lang="pt-BR" sz="2000" dirty="0"/>
              <a:t>T. Reay, A. Zafar, P. Monteiro &amp; V. Glaser (2019). </a:t>
            </a:r>
            <a:r>
              <a:rPr lang="en-US" sz="2000" dirty="0"/>
              <a:t>Presenting findings from qualitative research: One size does not fit all! In The Production of Managerial Knowledge and Organizational Theory: New Approaches to Writing, Producing and Consuming Theory. </a:t>
            </a:r>
            <a:r>
              <a:rPr lang="en-US" sz="2000" i="1" dirty="0"/>
              <a:t>Research in the Sociology of Organizations</a:t>
            </a:r>
            <a:r>
              <a:rPr lang="en-US" sz="2000" dirty="0"/>
              <a:t>, Volume 59, 201–216.</a:t>
            </a:r>
            <a:endParaRPr lang="en-AU" sz="2000" dirty="0"/>
          </a:p>
          <a:p>
            <a:r>
              <a:rPr lang="en-AU" sz="2000" dirty="0"/>
              <a:t>C. Welch and R. Piekkari (2017). How should we (not) judge the ‘quality’ of qualitative research? A re-assessment of current evaluative criteria in International Business’, </a:t>
            </a:r>
            <a:r>
              <a:rPr lang="en-AU" sz="2000" i="1" dirty="0"/>
              <a:t>Journal of World Business</a:t>
            </a:r>
            <a:r>
              <a:rPr lang="en-AU" sz="2000" dirty="0"/>
              <a:t>, 52, 5, 714-725. </a:t>
            </a:r>
          </a:p>
          <a:p>
            <a:endParaRPr lang="en-AU" dirty="0"/>
          </a:p>
        </p:txBody>
      </p:sp>
    </p:spTree>
    <p:extLst>
      <p:ext uri="{BB962C8B-B14F-4D97-AF65-F5344CB8AC3E}">
        <p14:creationId xmlns:p14="http://schemas.microsoft.com/office/powerpoint/2010/main" val="69221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on </a:t>
            </a:r>
            <a:r>
              <a:rPr lang="en-US" dirty="0" err="1"/>
              <a:t>theorising</a:t>
            </a:r>
            <a:endParaRPr lang="en-AU" dirty="0"/>
          </a:p>
        </p:txBody>
      </p:sp>
      <p:sp>
        <p:nvSpPr>
          <p:cNvPr id="3" name="Content Placeholder 2"/>
          <p:cNvSpPr>
            <a:spLocks noGrp="1"/>
          </p:cNvSpPr>
          <p:nvPr>
            <p:ph idx="1"/>
          </p:nvPr>
        </p:nvSpPr>
        <p:spPr>
          <a:xfrm>
            <a:off x="457200" y="1075766"/>
            <a:ext cx="8229600" cy="5050398"/>
          </a:xfrm>
        </p:spPr>
        <p:txBody>
          <a:bodyPr>
            <a:normAutofit lnSpcReduction="10000"/>
          </a:bodyPr>
          <a:lstStyle/>
          <a:p>
            <a:pPr>
              <a:lnSpc>
                <a:spcPct val="100000"/>
              </a:lnSpc>
              <a:spcBef>
                <a:spcPct val="0"/>
              </a:spcBef>
              <a:buClr>
                <a:srgbClr val="347B80"/>
              </a:buClr>
            </a:pPr>
            <a:r>
              <a:rPr lang="en-US" altLang="fi-FI" dirty="0"/>
              <a:t>J. P. </a:t>
            </a:r>
            <a:r>
              <a:rPr lang="en-US" altLang="fi-FI" dirty="0" err="1"/>
              <a:t>Cornelissen</a:t>
            </a:r>
            <a:r>
              <a:rPr lang="en-US" altLang="fi-FI" dirty="0"/>
              <a:t> (2017a), </a:t>
            </a:r>
            <a:r>
              <a:rPr lang="en-US" dirty="0"/>
              <a:t>"Editor’s Comments: Developing Propositions, a Process Model, or a Typology? Addressing the Challenges of Writing Theory Without a Boilerplate." </a:t>
            </a:r>
            <a:r>
              <a:rPr lang="en-US" i="1" dirty="0"/>
              <a:t>Academy of Management Review</a:t>
            </a:r>
            <a:r>
              <a:rPr lang="en-US" dirty="0"/>
              <a:t>, 42,1: 1-9.</a:t>
            </a:r>
            <a:endParaRPr lang="en-US" altLang="fi-FI" dirty="0"/>
          </a:p>
          <a:p>
            <a:pPr>
              <a:lnSpc>
                <a:spcPct val="100000"/>
              </a:lnSpc>
              <a:spcBef>
                <a:spcPct val="0"/>
              </a:spcBef>
              <a:buClr>
                <a:srgbClr val="347B80"/>
              </a:buClr>
            </a:pPr>
            <a:r>
              <a:rPr lang="en-US" altLang="fi-FI" dirty="0"/>
              <a:t>J. P. </a:t>
            </a:r>
            <a:r>
              <a:rPr lang="en-US" altLang="fi-FI" dirty="0" err="1"/>
              <a:t>Cornelissen</a:t>
            </a:r>
            <a:r>
              <a:rPr lang="en-US" altLang="fi-FI" dirty="0"/>
              <a:t> (2017b), "Preserving theoretical divergence in management research: Why the explanatory potential of qualitative research should be harnessed rather than suppressed." </a:t>
            </a:r>
            <a:r>
              <a:rPr lang="en-US" altLang="fi-FI" i="1" dirty="0"/>
              <a:t>Journal of Management Studies</a:t>
            </a:r>
            <a:r>
              <a:rPr lang="en-US" altLang="fi-FI" dirty="0"/>
              <a:t>, 54,3: 368-383.</a:t>
            </a:r>
          </a:p>
          <a:p>
            <a:pPr>
              <a:lnSpc>
                <a:spcPct val="100000"/>
              </a:lnSpc>
              <a:spcBef>
                <a:spcPct val="0"/>
              </a:spcBef>
              <a:buClr>
                <a:srgbClr val="347B80"/>
              </a:buClr>
            </a:pPr>
            <a:r>
              <a:rPr lang="en-US" dirty="0"/>
              <a:t>R. </a:t>
            </a:r>
            <a:r>
              <a:rPr lang="en-US" dirty="0" err="1"/>
              <a:t>Delbridge</a:t>
            </a:r>
            <a:r>
              <a:rPr lang="en-US" dirty="0"/>
              <a:t> and P. </a:t>
            </a:r>
            <a:r>
              <a:rPr lang="en-US" dirty="0" err="1"/>
              <a:t>Fiss</a:t>
            </a:r>
            <a:r>
              <a:rPr lang="en-US" dirty="0"/>
              <a:t> (2013), "Styles of theorizing and the social organization of knowledge." </a:t>
            </a:r>
            <a:r>
              <a:rPr lang="en-US" i="1" dirty="0"/>
              <a:t>Academy of Management Review</a:t>
            </a:r>
            <a:r>
              <a:rPr lang="en-US" dirty="0"/>
              <a:t>, </a:t>
            </a:r>
            <a:r>
              <a:rPr lang="en-AU" dirty="0"/>
              <a:t>38, 3, 325–331</a:t>
            </a:r>
          </a:p>
          <a:p>
            <a:pPr>
              <a:lnSpc>
                <a:spcPct val="100000"/>
              </a:lnSpc>
              <a:spcBef>
                <a:spcPct val="0"/>
              </a:spcBef>
              <a:buClr>
                <a:srgbClr val="347B80"/>
              </a:buClr>
            </a:pPr>
            <a:r>
              <a:rPr lang="en-US" dirty="0"/>
              <a:t>G. Fisher and H. </a:t>
            </a:r>
            <a:r>
              <a:rPr lang="en-US" dirty="0" err="1"/>
              <a:t>Aguinis</a:t>
            </a:r>
            <a:r>
              <a:rPr lang="en-US" dirty="0"/>
              <a:t> (2017). Using theory elaboration to make theoretical advancements. </a:t>
            </a:r>
            <a:r>
              <a:rPr lang="en-US" i="1" dirty="0"/>
              <a:t>Organizational Research Methods</a:t>
            </a:r>
            <a:r>
              <a:rPr lang="en-US" dirty="0"/>
              <a:t>, 20(3): 43-464.</a:t>
            </a:r>
            <a:endParaRPr lang="en-AU" altLang="fi-FI" dirty="0"/>
          </a:p>
          <a:p>
            <a:pPr marL="0" indent="0">
              <a:buNone/>
            </a:pPr>
            <a:endParaRPr lang="en-AU" dirty="0"/>
          </a:p>
        </p:txBody>
      </p:sp>
    </p:spTree>
    <p:extLst>
      <p:ext uri="{BB962C8B-B14F-4D97-AF65-F5344CB8AC3E}">
        <p14:creationId xmlns:p14="http://schemas.microsoft.com/office/powerpoint/2010/main" val="4168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7517-D08A-4F83-9638-42871C101A9F}"/>
              </a:ext>
            </a:extLst>
          </p:cNvPr>
          <p:cNvSpPr>
            <a:spLocks noGrp="1"/>
          </p:cNvSpPr>
          <p:nvPr>
            <p:ph type="title"/>
          </p:nvPr>
        </p:nvSpPr>
        <p:spPr/>
        <p:txBody>
          <a:bodyPr/>
          <a:lstStyle/>
          <a:p>
            <a:r>
              <a:rPr lang="en-US" dirty="0"/>
              <a:t>Pre-prandial menu for today</a:t>
            </a:r>
            <a:endParaRPr lang="en-AU" dirty="0"/>
          </a:p>
        </p:txBody>
      </p:sp>
      <p:sp>
        <p:nvSpPr>
          <p:cNvPr id="3" name="Content Placeholder 2">
            <a:extLst>
              <a:ext uri="{FF2B5EF4-FFF2-40B4-BE49-F238E27FC236}">
                <a16:creationId xmlns:a16="http://schemas.microsoft.com/office/drawing/2014/main" id="{D0CDE4F6-602B-44CE-861A-C9BD609E5052}"/>
              </a:ext>
            </a:extLst>
          </p:cNvPr>
          <p:cNvSpPr>
            <a:spLocks noGrp="1"/>
          </p:cNvSpPr>
          <p:nvPr>
            <p:ph idx="1"/>
          </p:nvPr>
        </p:nvSpPr>
        <p:spPr>
          <a:xfrm>
            <a:off x="457200" y="1079500"/>
            <a:ext cx="8415866" cy="4767263"/>
          </a:xfrm>
        </p:spPr>
        <p:txBody>
          <a:bodyPr/>
          <a:lstStyle/>
          <a:p>
            <a:pPr marL="0" indent="0">
              <a:buNone/>
            </a:pPr>
            <a:r>
              <a:rPr lang="en-US" sz="2800" dirty="0"/>
              <a:t>Reviewing and being reviewed as the social production of knowledge. </a:t>
            </a:r>
          </a:p>
          <a:p>
            <a:pPr marL="0" indent="0">
              <a:buNone/>
            </a:pPr>
            <a:r>
              <a:rPr lang="en-US" sz="2800" dirty="0"/>
              <a:t>Current rules of the game?</a:t>
            </a:r>
          </a:p>
          <a:p>
            <a:pPr marL="0" indent="0">
              <a:buNone/>
            </a:pPr>
            <a:r>
              <a:rPr lang="en-US" sz="2800" dirty="0"/>
              <a:t>1a) Disciplinary conventions and the case study</a:t>
            </a:r>
          </a:p>
          <a:p>
            <a:pPr marL="0" indent="0">
              <a:buNone/>
            </a:pPr>
            <a:r>
              <a:rPr lang="en-US" sz="2800" dirty="0"/>
              <a:t>1b) Changing conventions over time </a:t>
            </a:r>
          </a:p>
          <a:p>
            <a:pPr marL="514350" indent="-514350">
              <a:buFont typeface="+mj-lt"/>
              <a:buAutoNum type="arabicPeriod" startAt="2"/>
            </a:pPr>
            <a:r>
              <a:rPr lang="en-US" sz="2800" dirty="0"/>
              <a:t>Templates and template following: the good, the bad and the ugly</a:t>
            </a:r>
          </a:p>
          <a:p>
            <a:pPr marL="514350" indent="-514350">
              <a:buFont typeface="+mj-lt"/>
              <a:buAutoNum type="arabicPeriod" startAt="2"/>
            </a:pPr>
            <a:r>
              <a:rPr lang="en-US" sz="2800" dirty="0"/>
              <a:t>What reviewers (i.e. we) mean by ‘(in)sufficient theoretical contribution’</a:t>
            </a:r>
          </a:p>
          <a:p>
            <a:pPr marL="0" indent="0">
              <a:buNone/>
            </a:pPr>
            <a:r>
              <a:rPr lang="en-US" sz="2800" dirty="0"/>
              <a:t>Note: I will be using my own discipline (international business) as a case study</a:t>
            </a:r>
          </a:p>
          <a:p>
            <a:pPr marL="514350" indent="-514350">
              <a:buFont typeface="+mj-lt"/>
              <a:buAutoNum type="arabicPeriod"/>
            </a:pPr>
            <a:endParaRPr lang="en-US" sz="2800" dirty="0"/>
          </a:p>
          <a:p>
            <a:pPr marL="0" indent="0">
              <a:buNone/>
            </a:pPr>
            <a:endParaRPr lang="en-US" sz="2800" dirty="0"/>
          </a:p>
          <a:p>
            <a:endParaRPr lang="en-US" sz="2800" dirty="0"/>
          </a:p>
          <a:p>
            <a:endParaRPr lang="en-US" sz="2800" dirty="0"/>
          </a:p>
          <a:p>
            <a:endParaRPr lang="en-US" sz="2800" dirty="0"/>
          </a:p>
          <a:p>
            <a:endParaRPr lang="en-US" dirty="0"/>
          </a:p>
          <a:p>
            <a:endParaRPr lang="en-AU" dirty="0"/>
          </a:p>
        </p:txBody>
      </p:sp>
    </p:spTree>
    <p:extLst>
      <p:ext uri="{BB962C8B-B14F-4D97-AF65-F5344CB8AC3E}">
        <p14:creationId xmlns:p14="http://schemas.microsoft.com/office/powerpoint/2010/main" val="256678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C16-D190-4CD7-9317-942EB874FF56}"/>
              </a:ext>
            </a:extLst>
          </p:cNvPr>
          <p:cNvSpPr>
            <a:spLocks noGrp="1"/>
          </p:cNvSpPr>
          <p:nvPr>
            <p:ph type="title"/>
          </p:nvPr>
        </p:nvSpPr>
        <p:spPr/>
        <p:txBody>
          <a:bodyPr/>
          <a:lstStyle/>
          <a:p>
            <a:r>
              <a:rPr lang="en-US" dirty="0"/>
              <a:t>1 Disciplinary conventions</a:t>
            </a:r>
            <a:endParaRPr lang="en-AU" dirty="0"/>
          </a:p>
        </p:txBody>
      </p:sp>
      <p:sp>
        <p:nvSpPr>
          <p:cNvPr id="3" name="Content Placeholder 2">
            <a:extLst>
              <a:ext uri="{FF2B5EF4-FFF2-40B4-BE49-F238E27FC236}">
                <a16:creationId xmlns:a16="http://schemas.microsoft.com/office/drawing/2014/main" id="{5B7F9C73-6AE8-4B24-BEAB-C9B36BB365EE}"/>
              </a:ext>
            </a:extLst>
          </p:cNvPr>
          <p:cNvSpPr>
            <a:spLocks noGrp="1"/>
          </p:cNvSpPr>
          <p:nvPr>
            <p:ph idx="1"/>
          </p:nvPr>
        </p:nvSpPr>
        <p:spPr/>
        <p:txBody>
          <a:bodyPr/>
          <a:lstStyle/>
          <a:p>
            <a:pPr marL="0" indent="0">
              <a:buNone/>
            </a:pPr>
            <a:r>
              <a:rPr lang="en-US" dirty="0">
                <a:solidFill>
                  <a:srgbClr val="E64626"/>
                </a:solidFill>
              </a:rPr>
              <a:t>‘we are disciplined by our disciplines’ (Messner-</a:t>
            </a:r>
            <a:r>
              <a:rPr lang="en-US" dirty="0" err="1">
                <a:solidFill>
                  <a:srgbClr val="E64626"/>
                </a:solidFill>
              </a:rPr>
              <a:t>Davidow</a:t>
            </a:r>
            <a:r>
              <a:rPr lang="en-US" dirty="0">
                <a:solidFill>
                  <a:srgbClr val="E64626"/>
                </a:solidFill>
              </a:rPr>
              <a:t>, Shumway &amp; Sylvan 1993: vii)</a:t>
            </a:r>
          </a:p>
          <a:p>
            <a:pPr marL="0" indent="0">
              <a:buNone/>
            </a:pPr>
            <a:endParaRPr lang="en-US" dirty="0"/>
          </a:p>
          <a:p>
            <a:pPr marL="625475" indent="-625475">
              <a:buNone/>
            </a:pPr>
            <a:r>
              <a:rPr lang="en-US" sz="2800" dirty="0">
                <a:solidFill>
                  <a:srgbClr val="E64626"/>
                </a:solidFill>
              </a:rPr>
              <a:t>1a. Know the type of case study your reviewers will expect</a:t>
            </a:r>
          </a:p>
          <a:p>
            <a:pPr marL="0" indent="0">
              <a:buNone/>
            </a:pPr>
            <a:r>
              <a:rPr lang="en-US" dirty="0"/>
              <a:t>e.g. The case study in International Business (Piekkari, Welch and Paavilainen 2009)</a:t>
            </a:r>
          </a:p>
          <a:p>
            <a:r>
              <a:rPr lang="en-GB" altLang="fi-FI" dirty="0"/>
              <a:t>Exploratory</a:t>
            </a:r>
          </a:p>
          <a:p>
            <a:r>
              <a:rPr lang="en-GB" altLang="fi-FI" dirty="0"/>
              <a:t>Interview-based</a:t>
            </a:r>
          </a:p>
          <a:p>
            <a:r>
              <a:rPr lang="en-GB" altLang="fi-FI" dirty="0"/>
              <a:t>Multiple cases, including large-</a:t>
            </a:r>
            <a:r>
              <a:rPr lang="en-GB" altLang="fi-FI" i="1" dirty="0"/>
              <a:t>N</a:t>
            </a:r>
            <a:r>
              <a:rPr lang="en-GB" altLang="fi-FI" dirty="0"/>
              <a:t> case studies</a:t>
            </a:r>
          </a:p>
          <a:p>
            <a:r>
              <a:rPr lang="en-GB" altLang="fi-FI" dirty="0"/>
              <a:t>Implicitly positivist</a:t>
            </a:r>
          </a:p>
          <a:p>
            <a:r>
              <a:rPr lang="en-GB" altLang="fi-FI" dirty="0"/>
              <a:t>Cross-sectional</a:t>
            </a:r>
          </a:p>
          <a:p>
            <a:pPr marL="0" indent="0">
              <a:buNone/>
            </a:pPr>
            <a:endParaRPr lang="en-AU" dirty="0"/>
          </a:p>
        </p:txBody>
      </p:sp>
    </p:spTree>
    <p:extLst>
      <p:ext uri="{BB962C8B-B14F-4D97-AF65-F5344CB8AC3E}">
        <p14:creationId xmlns:p14="http://schemas.microsoft.com/office/powerpoint/2010/main" val="186537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BCFF-C11E-459F-A816-461E7E0525DD}"/>
              </a:ext>
            </a:extLst>
          </p:cNvPr>
          <p:cNvSpPr>
            <a:spLocks noGrp="1"/>
          </p:cNvSpPr>
          <p:nvPr>
            <p:ph type="title"/>
          </p:nvPr>
        </p:nvSpPr>
        <p:spPr/>
        <p:txBody>
          <a:bodyPr/>
          <a:lstStyle/>
          <a:p>
            <a:r>
              <a:rPr lang="en-US" dirty="0"/>
              <a:t>1b Changing conventions over time: evaluative criteria</a:t>
            </a:r>
            <a:endParaRPr lang="en-AU" dirty="0"/>
          </a:p>
        </p:txBody>
      </p:sp>
      <p:sp>
        <p:nvSpPr>
          <p:cNvPr id="3" name="Content Placeholder 2">
            <a:extLst>
              <a:ext uri="{FF2B5EF4-FFF2-40B4-BE49-F238E27FC236}">
                <a16:creationId xmlns:a16="http://schemas.microsoft.com/office/drawing/2014/main" id="{87928224-81CE-4989-9044-3DF0F3C0CAD4}"/>
              </a:ext>
            </a:extLst>
          </p:cNvPr>
          <p:cNvSpPr>
            <a:spLocks noGrp="1"/>
          </p:cNvSpPr>
          <p:nvPr>
            <p:ph idx="1"/>
          </p:nvPr>
        </p:nvSpPr>
        <p:spPr>
          <a:xfrm>
            <a:off x="457200" y="1358900"/>
            <a:ext cx="8229600" cy="4512733"/>
          </a:xfrm>
        </p:spPr>
        <p:txBody>
          <a:bodyPr/>
          <a:lstStyle/>
          <a:p>
            <a:pPr marL="457200" indent="-457200">
              <a:buFont typeface="+mj-lt"/>
              <a:buAutoNum type="arabicParenR"/>
            </a:pPr>
            <a:r>
              <a:rPr lang="fi-FI" dirty="0">
                <a:solidFill>
                  <a:srgbClr val="E64626"/>
                </a:solidFill>
              </a:rPr>
              <a:t>First generation (1950s-) </a:t>
            </a:r>
            <a:r>
              <a:rPr lang="fi-FI" b="1" dirty="0">
                <a:solidFill>
                  <a:srgbClr val="E64626"/>
                </a:solidFill>
                <a:sym typeface="Symbol" panose="05050102010706020507" pitchFamily="18" charset="2"/>
              </a:rPr>
              <a:t></a:t>
            </a:r>
            <a:r>
              <a:rPr lang="fi-FI" dirty="0">
                <a:solidFill>
                  <a:srgbClr val="E64626"/>
                </a:solidFill>
              </a:rPr>
              <a:t> Scientism: </a:t>
            </a:r>
            <a:br>
              <a:rPr lang="fi-FI" dirty="0">
                <a:solidFill>
                  <a:srgbClr val="E64626"/>
                </a:solidFill>
              </a:rPr>
            </a:br>
            <a:r>
              <a:rPr lang="fi-FI" dirty="0"/>
              <a:t>all scientific research judged by same criteria, must use same procedures</a:t>
            </a:r>
          </a:p>
          <a:p>
            <a:pPr marL="457200" indent="-457200">
              <a:buFont typeface="+mj-lt"/>
              <a:buAutoNum type="arabicParenR"/>
            </a:pPr>
            <a:r>
              <a:rPr lang="fi-FI" dirty="0">
                <a:solidFill>
                  <a:srgbClr val="E64626"/>
                </a:solidFill>
              </a:rPr>
              <a:t>Second generation (1980s-) </a:t>
            </a:r>
            <a:r>
              <a:rPr lang="fi-FI" b="1" dirty="0">
                <a:solidFill>
                  <a:srgbClr val="E64626"/>
                </a:solidFill>
                <a:sym typeface="Symbol" panose="05050102010706020507" pitchFamily="18" charset="2"/>
              </a:rPr>
              <a:t> </a:t>
            </a:r>
            <a:r>
              <a:rPr lang="en-US" dirty="0">
                <a:solidFill>
                  <a:srgbClr val="E64626"/>
                </a:solidFill>
              </a:rPr>
              <a:t>‘</a:t>
            </a:r>
            <a:r>
              <a:rPr lang="fi-FI" dirty="0">
                <a:solidFill>
                  <a:srgbClr val="E64626"/>
                </a:solidFill>
              </a:rPr>
              <a:t>Qualitative positivism’*: </a:t>
            </a:r>
            <a:r>
              <a:rPr lang="fi-FI" dirty="0"/>
              <a:t>qualitative research can meet same criteria as quantitative research, but by deploying different procedures</a:t>
            </a:r>
          </a:p>
          <a:p>
            <a:pPr marL="457200" indent="-457200">
              <a:buFont typeface="+mj-lt"/>
              <a:buAutoNum type="arabicParenR"/>
            </a:pPr>
            <a:r>
              <a:rPr lang="fi-FI" dirty="0">
                <a:solidFill>
                  <a:srgbClr val="E64626"/>
                </a:solidFill>
              </a:rPr>
              <a:t>Third generation (1980s-) </a:t>
            </a:r>
            <a:r>
              <a:rPr lang="fi-FI" b="1" dirty="0">
                <a:solidFill>
                  <a:srgbClr val="E64626"/>
                </a:solidFill>
                <a:sym typeface="Symbol" panose="05050102010706020507" pitchFamily="18" charset="2"/>
              </a:rPr>
              <a:t></a:t>
            </a:r>
            <a:r>
              <a:rPr lang="fi-FI" dirty="0">
                <a:solidFill>
                  <a:srgbClr val="E64626"/>
                </a:solidFill>
              </a:rPr>
              <a:t> Pluralism: </a:t>
            </a:r>
            <a:br>
              <a:rPr lang="fi-FI" dirty="0">
                <a:solidFill>
                  <a:srgbClr val="E64626"/>
                </a:solidFill>
              </a:rPr>
            </a:br>
            <a:r>
              <a:rPr lang="fi-FI" dirty="0"/>
              <a:t>quality criteria/procedures vary depending on paradigm followed</a:t>
            </a:r>
            <a:endParaRPr lang="fi-FI" sz="2000" dirty="0">
              <a:solidFill>
                <a:srgbClr val="FF0000"/>
              </a:solidFill>
            </a:endParaRPr>
          </a:p>
          <a:p>
            <a:pPr marL="0" indent="0">
              <a:buNone/>
            </a:pPr>
            <a:r>
              <a:rPr lang="fi-FI" sz="2000" dirty="0">
                <a:solidFill>
                  <a:srgbClr val="E64626"/>
                </a:solidFill>
              </a:rPr>
              <a:t>Note:</a:t>
            </a:r>
          </a:p>
          <a:p>
            <a:pPr marL="446088" indent="-446088" defTabSz="446088">
              <a:buNone/>
            </a:pPr>
            <a:r>
              <a:rPr lang="fi-FI" sz="2000" dirty="0">
                <a:solidFill>
                  <a:srgbClr val="E64626"/>
                </a:solidFill>
              </a:rPr>
              <a:t>=&gt;</a:t>
            </a:r>
            <a:r>
              <a:rPr lang="fi-FI" sz="2000" dirty="0">
                <a:solidFill>
                  <a:srgbClr val="C00000"/>
                </a:solidFill>
              </a:rPr>
              <a:t> </a:t>
            </a:r>
            <a:r>
              <a:rPr lang="fi-FI" sz="2000" dirty="0"/>
              <a:t>Criteria are standards used to judge the quality of a paper; procedures are the methodological steps seen as necessary to meet these criteria</a:t>
            </a:r>
            <a:endParaRPr lang="en-US" sz="2000" dirty="0">
              <a:solidFill>
                <a:srgbClr val="C00000"/>
              </a:solidFill>
            </a:endParaRPr>
          </a:p>
        </p:txBody>
      </p:sp>
      <p:sp>
        <p:nvSpPr>
          <p:cNvPr id="4" name="TextBox 3">
            <a:extLst>
              <a:ext uri="{FF2B5EF4-FFF2-40B4-BE49-F238E27FC236}">
                <a16:creationId xmlns:a16="http://schemas.microsoft.com/office/drawing/2014/main" id="{6CF302DE-189B-4EC2-940C-69E52AE602ED}"/>
              </a:ext>
            </a:extLst>
          </p:cNvPr>
          <p:cNvSpPr txBox="1"/>
          <p:nvPr/>
        </p:nvSpPr>
        <p:spPr>
          <a:xfrm>
            <a:off x="486833" y="5785392"/>
            <a:ext cx="3333348" cy="369332"/>
          </a:xfrm>
          <a:prstGeom prst="rect">
            <a:avLst/>
          </a:prstGeom>
          <a:noFill/>
        </p:spPr>
        <p:txBody>
          <a:bodyPr wrap="none" rtlCol="0">
            <a:spAutoFit/>
          </a:bodyPr>
          <a:lstStyle/>
          <a:p>
            <a:r>
              <a:rPr lang="en-US" dirty="0">
                <a:latin typeface="+mn-lt"/>
              </a:rPr>
              <a:t>Source: Welch and Piekkari, 2017</a:t>
            </a:r>
            <a:endParaRPr lang="en-AU" dirty="0">
              <a:latin typeface="+mn-lt"/>
            </a:endParaRPr>
          </a:p>
        </p:txBody>
      </p:sp>
    </p:spTree>
    <p:extLst>
      <p:ext uri="{BB962C8B-B14F-4D97-AF65-F5344CB8AC3E}">
        <p14:creationId xmlns:p14="http://schemas.microsoft.com/office/powerpoint/2010/main" val="7911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3932-64D8-4D9E-861E-1D07249E2347}"/>
              </a:ext>
            </a:extLst>
          </p:cNvPr>
          <p:cNvSpPr>
            <a:spLocks noGrp="1"/>
          </p:cNvSpPr>
          <p:nvPr>
            <p:ph type="title"/>
          </p:nvPr>
        </p:nvSpPr>
        <p:spPr/>
        <p:txBody>
          <a:bodyPr/>
          <a:lstStyle/>
          <a:p>
            <a:r>
              <a:rPr lang="en-US" dirty="0"/>
              <a:t>Examples from reviewer comments</a:t>
            </a:r>
            <a:endParaRPr lang="en-AU" dirty="0"/>
          </a:p>
        </p:txBody>
      </p:sp>
      <p:sp>
        <p:nvSpPr>
          <p:cNvPr id="3" name="Content Placeholder 2">
            <a:extLst>
              <a:ext uri="{FF2B5EF4-FFF2-40B4-BE49-F238E27FC236}">
                <a16:creationId xmlns:a16="http://schemas.microsoft.com/office/drawing/2014/main" id="{53B8E604-7878-4052-BF19-868C53A4D802}"/>
              </a:ext>
            </a:extLst>
          </p:cNvPr>
          <p:cNvSpPr>
            <a:spLocks noGrp="1"/>
          </p:cNvSpPr>
          <p:nvPr>
            <p:ph idx="1"/>
          </p:nvPr>
        </p:nvSpPr>
        <p:spPr>
          <a:xfrm>
            <a:off x="457200" y="1007554"/>
            <a:ext cx="8229600" cy="4767263"/>
          </a:xfrm>
        </p:spPr>
        <p:txBody>
          <a:bodyPr/>
          <a:lstStyle/>
          <a:p>
            <a:pPr marL="0" indent="0">
              <a:buNone/>
            </a:pPr>
            <a:r>
              <a:rPr lang="en-GB" altLang="fi-FI" dirty="0">
                <a:ea typeface="ＭＳ Ｐゴシック" panose="020B0600070205080204" pitchFamily="34" charset="-128"/>
              </a:rPr>
              <a:t>‘My major concern with the design is the </a:t>
            </a:r>
            <a:r>
              <a:rPr lang="en-GB" altLang="fi-FI" dirty="0">
                <a:solidFill>
                  <a:srgbClr val="E64626"/>
                </a:solidFill>
                <a:ea typeface="ＭＳ Ｐゴシック" panose="020B0600070205080204" pitchFamily="34" charset="-128"/>
              </a:rPr>
              <a:t>single-case </a:t>
            </a:r>
            <a:r>
              <a:rPr lang="en-GB" altLang="fi-FI" dirty="0">
                <a:ea typeface="ＭＳ Ｐゴシック" panose="020B0600070205080204" pitchFamily="34" charset="-128"/>
              </a:rPr>
              <a:t>analysis. Although a single case allows the researchers to gain in-depth understanding of the phenomenon at hand, it unavoidably suffers from several major limitations such as generalizability. For example, many of the relationships observed and tested in the study may be an </a:t>
            </a:r>
            <a:r>
              <a:rPr lang="en-GB" altLang="fi-FI" dirty="0" err="1">
                <a:ea typeface="ＭＳ Ｐゴシック" panose="020B0600070205080204" pitchFamily="34" charset="-128"/>
              </a:rPr>
              <a:t>artifact</a:t>
            </a:r>
            <a:r>
              <a:rPr lang="en-GB" altLang="fi-FI" dirty="0">
                <a:ea typeface="ＭＳ Ｐゴシック" panose="020B0600070205080204" pitchFamily="34" charset="-128"/>
              </a:rPr>
              <a:t> of unobserved firm-specific attributes.’</a:t>
            </a:r>
          </a:p>
          <a:p>
            <a:pPr marL="0" indent="0">
              <a:buNone/>
            </a:pPr>
            <a:endParaRPr lang="en-US" dirty="0"/>
          </a:p>
          <a:p>
            <a:pPr marL="0" indent="0">
              <a:buNone/>
            </a:pPr>
            <a:r>
              <a:rPr lang="en-US" dirty="0"/>
              <a:t>‘To improve the paper, you might consider including </a:t>
            </a:r>
            <a:r>
              <a:rPr lang="en-US" dirty="0">
                <a:solidFill>
                  <a:srgbClr val="E64626"/>
                </a:solidFill>
              </a:rPr>
              <a:t>testable</a:t>
            </a:r>
            <a:r>
              <a:rPr lang="en-US" dirty="0">
                <a:ln>
                  <a:solidFill>
                    <a:schemeClr val="accent1"/>
                  </a:solidFill>
                </a:ln>
                <a:solidFill>
                  <a:srgbClr val="FFFFFF"/>
                </a:solidFill>
              </a:rPr>
              <a:t> </a:t>
            </a:r>
            <a:r>
              <a:rPr lang="en-US" dirty="0"/>
              <a:t>propositions in your paper that derive from your overall model.’</a:t>
            </a:r>
          </a:p>
          <a:p>
            <a:pPr marL="0" indent="0">
              <a:buNone/>
            </a:pPr>
            <a:endParaRPr lang="en-US" dirty="0"/>
          </a:p>
          <a:p>
            <a:pPr marL="0" indent="0">
              <a:buNone/>
            </a:pPr>
            <a:r>
              <a:rPr lang="en-US" altLang="en-US" dirty="0">
                <a:latin typeface="+mj-lt"/>
                <a:cs typeface="Arial" panose="020B0604020202020204" pitchFamily="34" charset="0"/>
              </a:rPr>
              <a:t>‘Without validation of </a:t>
            </a:r>
            <a:r>
              <a:rPr lang="en-US" altLang="en-US" dirty="0">
                <a:solidFill>
                  <a:srgbClr val="E64626"/>
                </a:solidFill>
                <a:latin typeface="+mj-lt"/>
                <a:cs typeface="Arial" panose="020B0604020202020204" pitchFamily="34" charset="0"/>
              </a:rPr>
              <a:t>reliability</a:t>
            </a:r>
            <a:r>
              <a:rPr lang="en-US" altLang="en-US" dirty="0">
                <a:solidFill>
                  <a:srgbClr val="C00000"/>
                </a:solidFill>
                <a:latin typeface="+mj-lt"/>
                <a:cs typeface="Arial" panose="020B0604020202020204" pitchFamily="34" charset="0"/>
              </a:rPr>
              <a:t> </a:t>
            </a:r>
            <a:r>
              <a:rPr lang="en-US" altLang="en-US" dirty="0">
                <a:latin typeface="+mj-lt"/>
                <a:cs typeface="Arial" panose="020B0604020202020204" pitchFamily="34" charset="0"/>
              </a:rPr>
              <a:t>of the data and coders, the data is not considered valid. Indeed, as Lee (1999) declares, “the estimation of reliability must be done.”  So at a minimum the authors must calculate and report the reliability (inter-rater agreement) in addition to discussing their coding process</a:t>
            </a:r>
            <a:r>
              <a:rPr lang="en-US" altLang="en-US" i="1" dirty="0">
                <a:latin typeface="+mj-lt"/>
                <a:cs typeface="Arial" panose="020B0604020202020204" pitchFamily="34" charset="0"/>
              </a:rPr>
              <a:t>.’</a:t>
            </a:r>
            <a:endParaRPr lang="en-US" dirty="0">
              <a:latin typeface="+mj-lt"/>
            </a:endParaRPr>
          </a:p>
          <a:p>
            <a:pPr marL="0" indent="0">
              <a:buNone/>
            </a:pPr>
            <a:endParaRPr lang="en-GB" altLang="fi-FI" dirty="0">
              <a:ea typeface="ＭＳ Ｐゴシック" panose="020B0600070205080204" pitchFamily="34" charset="-128"/>
            </a:endParaRPr>
          </a:p>
          <a:p>
            <a:pPr marL="0" indent="0">
              <a:buNone/>
            </a:pPr>
            <a:endParaRPr lang="en-AU" altLang="fi-FI" dirty="0">
              <a:ea typeface="ＭＳ Ｐゴシック" panose="020B0600070205080204" pitchFamily="34" charset="-128"/>
            </a:endParaRPr>
          </a:p>
          <a:p>
            <a:pPr marL="0" indent="0">
              <a:buNone/>
            </a:pPr>
            <a:endParaRPr lang="en-AU" dirty="0"/>
          </a:p>
        </p:txBody>
      </p:sp>
      <p:sp>
        <p:nvSpPr>
          <p:cNvPr id="4" name="TextBox 3">
            <a:extLst>
              <a:ext uri="{FF2B5EF4-FFF2-40B4-BE49-F238E27FC236}">
                <a16:creationId xmlns:a16="http://schemas.microsoft.com/office/drawing/2014/main" id="{C872C658-D8A3-4061-9C2B-C2FDD428B478}"/>
              </a:ext>
            </a:extLst>
          </p:cNvPr>
          <p:cNvSpPr txBox="1"/>
          <p:nvPr/>
        </p:nvSpPr>
        <p:spPr>
          <a:xfrm>
            <a:off x="4639567" y="6309078"/>
            <a:ext cx="3282052" cy="369332"/>
          </a:xfrm>
          <a:prstGeom prst="rect">
            <a:avLst/>
          </a:prstGeom>
          <a:noFill/>
        </p:spPr>
        <p:txBody>
          <a:bodyPr wrap="none" rtlCol="0">
            <a:spAutoFit/>
          </a:bodyPr>
          <a:lstStyle/>
          <a:p>
            <a:r>
              <a:rPr lang="en-US" dirty="0">
                <a:latin typeface="+mj-lt"/>
              </a:rPr>
              <a:t>Source: Welch and Piekkari 2017</a:t>
            </a:r>
            <a:endParaRPr lang="en-AU" dirty="0">
              <a:latin typeface="+mj-lt"/>
            </a:endParaRPr>
          </a:p>
        </p:txBody>
      </p:sp>
    </p:spTree>
    <p:extLst>
      <p:ext uri="{BB962C8B-B14F-4D97-AF65-F5344CB8AC3E}">
        <p14:creationId xmlns:p14="http://schemas.microsoft.com/office/powerpoint/2010/main" val="359176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DF8-0194-403F-8378-ACCA6ADB4948}"/>
              </a:ext>
            </a:extLst>
          </p:cNvPr>
          <p:cNvSpPr>
            <a:spLocks noGrp="1"/>
          </p:cNvSpPr>
          <p:nvPr>
            <p:ph type="title"/>
          </p:nvPr>
        </p:nvSpPr>
        <p:spPr/>
        <p:txBody>
          <a:bodyPr/>
          <a:lstStyle/>
          <a:p>
            <a:r>
              <a:rPr lang="en-US" dirty="0"/>
              <a:t>2. Templates for writing up qualitative research</a:t>
            </a:r>
            <a:endParaRPr lang="en-AU" dirty="0"/>
          </a:p>
        </p:txBody>
      </p:sp>
      <p:sp>
        <p:nvSpPr>
          <p:cNvPr id="3" name="Content Placeholder 2">
            <a:extLst>
              <a:ext uri="{FF2B5EF4-FFF2-40B4-BE49-F238E27FC236}">
                <a16:creationId xmlns:a16="http://schemas.microsoft.com/office/drawing/2014/main" id="{738CB4AF-F0D5-4398-8247-6A1D288D4E42}"/>
              </a:ext>
            </a:extLst>
          </p:cNvPr>
          <p:cNvSpPr>
            <a:spLocks noGrp="1"/>
          </p:cNvSpPr>
          <p:nvPr>
            <p:ph idx="1"/>
          </p:nvPr>
        </p:nvSpPr>
        <p:spPr/>
        <p:txBody>
          <a:bodyPr/>
          <a:lstStyle/>
          <a:p>
            <a:pPr marL="0" indent="0">
              <a:buNone/>
            </a:pPr>
            <a:r>
              <a:rPr lang="en-AU" dirty="0"/>
              <a:t>Qualitative </a:t>
            </a:r>
            <a:r>
              <a:rPr lang="en-US" dirty="0"/>
              <a:t>‘template’: a widely recognized and institutionalized approach to conducting and writing up qualitative research (Langley &amp; Abdallah, 2011)</a:t>
            </a:r>
          </a:p>
          <a:p>
            <a:pPr marL="0" indent="0">
              <a:buNone/>
            </a:pPr>
            <a:endParaRPr lang="en-US" dirty="0"/>
          </a:p>
          <a:p>
            <a:pPr marL="0" indent="0">
              <a:buNone/>
            </a:pPr>
            <a:r>
              <a:rPr lang="en-US" dirty="0"/>
              <a:t>Common templates currently are:</a:t>
            </a:r>
          </a:p>
          <a:p>
            <a:pPr marL="457200" indent="-457200">
              <a:buAutoNum type="arabicPeriod"/>
            </a:pPr>
            <a:r>
              <a:rPr lang="en-US" dirty="0"/>
              <a:t>Eisenhardt template</a:t>
            </a:r>
          </a:p>
          <a:p>
            <a:pPr marL="457200" indent="-457200">
              <a:buAutoNum type="arabicPeriod"/>
            </a:pPr>
            <a:r>
              <a:rPr lang="en-US" dirty="0" err="1"/>
              <a:t>Gioia</a:t>
            </a:r>
            <a:r>
              <a:rPr lang="en-US" dirty="0"/>
              <a:t> template</a:t>
            </a:r>
          </a:p>
          <a:p>
            <a:pPr marL="457200" indent="-457200">
              <a:buAutoNum type="arabicPeriod"/>
            </a:pPr>
            <a:endParaRPr lang="en-US" dirty="0"/>
          </a:p>
          <a:p>
            <a:pPr marL="0" indent="0">
              <a:buNone/>
            </a:pPr>
            <a:r>
              <a:rPr lang="en-US" dirty="0"/>
              <a:t>Beware the pitfalls and limitations of each one, and the possible alternatives. </a:t>
            </a:r>
          </a:p>
          <a:p>
            <a:pPr marL="0" indent="0">
              <a:buNone/>
            </a:pPr>
            <a:r>
              <a:rPr lang="en-US" dirty="0"/>
              <a:t>For a recent discussion, see Reay et al. (2019)</a:t>
            </a:r>
          </a:p>
        </p:txBody>
      </p:sp>
    </p:spTree>
    <p:extLst>
      <p:ext uri="{BB962C8B-B14F-4D97-AF65-F5344CB8AC3E}">
        <p14:creationId xmlns:p14="http://schemas.microsoft.com/office/powerpoint/2010/main" val="224397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668D-07A2-43AA-9CC0-BEAB09E30BF2}"/>
              </a:ext>
            </a:extLst>
          </p:cNvPr>
          <p:cNvSpPr>
            <a:spLocks noGrp="1"/>
          </p:cNvSpPr>
          <p:nvPr>
            <p:ph type="title"/>
          </p:nvPr>
        </p:nvSpPr>
        <p:spPr/>
        <p:txBody>
          <a:bodyPr/>
          <a:lstStyle/>
          <a:p>
            <a:r>
              <a:rPr lang="en-US" dirty="0"/>
              <a:t>The problem with template following</a:t>
            </a:r>
            <a:endParaRPr lang="en-AU" dirty="0"/>
          </a:p>
        </p:txBody>
      </p:sp>
      <p:sp>
        <p:nvSpPr>
          <p:cNvPr id="3" name="Content Placeholder 2">
            <a:extLst>
              <a:ext uri="{FF2B5EF4-FFF2-40B4-BE49-F238E27FC236}">
                <a16:creationId xmlns:a16="http://schemas.microsoft.com/office/drawing/2014/main" id="{E74FEA76-8875-4337-A6DF-AFA0CCFE0C2D}"/>
              </a:ext>
            </a:extLst>
          </p:cNvPr>
          <p:cNvSpPr>
            <a:spLocks noGrp="1"/>
          </p:cNvSpPr>
          <p:nvPr>
            <p:ph idx="1"/>
          </p:nvPr>
        </p:nvSpPr>
        <p:spPr>
          <a:xfrm>
            <a:off x="457200" y="1129174"/>
            <a:ext cx="8229600" cy="4767263"/>
          </a:xfrm>
        </p:spPr>
        <p:txBody>
          <a:bodyPr/>
          <a:lstStyle/>
          <a:p>
            <a:pPr marL="0" indent="0">
              <a:buNone/>
            </a:pPr>
            <a:r>
              <a:rPr lang="en-US" sz="2800" dirty="0">
                <a:solidFill>
                  <a:srgbClr val="E64626"/>
                </a:solidFill>
              </a:rPr>
              <a:t>Avoiding the ritualistic use of jargon:</a:t>
            </a:r>
          </a:p>
          <a:p>
            <a:pPr marL="90488" indent="-90488">
              <a:buNone/>
            </a:pPr>
            <a:r>
              <a:rPr lang="en-US" dirty="0"/>
              <a:t>‘</a:t>
            </a:r>
            <a:r>
              <a:rPr lang="en-US" sz="2800" dirty="0"/>
              <a:t>[B]</a:t>
            </a:r>
            <a:r>
              <a:rPr lang="en-US" sz="2800" dirty="0" err="1"/>
              <a:t>est</a:t>
            </a:r>
            <a:r>
              <a:rPr lang="en-US" sz="2800" dirty="0"/>
              <a:t> practice case studies do not simply use well-worn labels and rhetoric suggested by methodologists as a means for affirming the coherence between their claims and actions. </a:t>
            </a:r>
            <a:br>
              <a:rPr lang="en-US" sz="2800" dirty="0"/>
            </a:br>
            <a:endParaRPr lang="en-US" sz="2800" dirty="0"/>
          </a:p>
          <a:p>
            <a:pPr marL="90488" indent="-90488">
              <a:buNone/>
            </a:pPr>
            <a:r>
              <a:rPr lang="en-US" sz="2800" dirty="0"/>
              <a:t>Instead, best practice case studies focus squarely on the concrete research actions taken, carefully relaying them to the reader so that he or she may appreciate the logic and purpose of these actions in the context of </a:t>
            </a:r>
            <a:r>
              <a:rPr lang="en-AU" sz="2800" dirty="0"/>
              <a:t>the specific case study.’ </a:t>
            </a:r>
            <a:br>
              <a:rPr lang="en-AU" sz="2800" dirty="0"/>
            </a:br>
            <a:endParaRPr lang="en-AU" sz="2800" dirty="0"/>
          </a:p>
          <a:p>
            <a:pPr marL="90488" indent="-90488">
              <a:buNone/>
            </a:pPr>
            <a:r>
              <a:rPr lang="en-AU" dirty="0"/>
              <a:t>(Gibbert &amp; </a:t>
            </a:r>
            <a:r>
              <a:rPr lang="en-AU" dirty="0" err="1"/>
              <a:t>Ruigrok</a:t>
            </a:r>
            <a:r>
              <a:rPr lang="en-AU" dirty="0"/>
              <a:t>, 2010: 726-727)</a:t>
            </a:r>
          </a:p>
          <a:p>
            <a:pPr marL="0" indent="0">
              <a:buNone/>
            </a:pPr>
            <a:endParaRPr lang="en-AU" dirty="0"/>
          </a:p>
        </p:txBody>
      </p:sp>
    </p:spTree>
    <p:extLst>
      <p:ext uri="{BB962C8B-B14F-4D97-AF65-F5344CB8AC3E}">
        <p14:creationId xmlns:p14="http://schemas.microsoft.com/office/powerpoint/2010/main" val="380621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What do reviewers mean by ‘theoretical contribution’? </a:t>
            </a:r>
            <a:endParaRPr lang="en-AU" dirty="0"/>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r>
              <a:rPr lang="en-US" sz="3200" dirty="0"/>
              <a:t>How do you know a theoretical contribution when you see it?</a:t>
            </a:r>
          </a:p>
          <a:p>
            <a:pPr marL="0" indent="0" algn="ctr">
              <a:buNone/>
            </a:pPr>
            <a:endParaRPr lang="en-US" sz="3200" dirty="0"/>
          </a:p>
          <a:p>
            <a:pPr marL="0" indent="0" algn="ctr">
              <a:buNone/>
            </a:pPr>
            <a:r>
              <a:rPr lang="en-US" sz="3200" dirty="0"/>
              <a:t>As a reviewer, what are you looking for?</a:t>
            </a:r>
          </a:p>
          <a:p>
            <a:pPr marL="0" indent="0" algn="ctr">
              <a:buNone/>
            </a:pPr>
            <a:endParaRPr lang="en-US" sz="3200" dirty="0"/>
          </a:p>
          <a:p>
            <a:pPr marL="0" indent="0" algn="ctr">
              <a:buNone/>
            </a:pPr>
            <a:endParaRPr lang="en-US" sz="3200" dirty="0"/>
          </a:p>
          <a:p>
            <a:pPr marL="0" indent="0" algn="ctr">
              <a:buNone/>
            </a:pPr>
            <a:r>
              <a:rPr lang="en-US" sz="3200" dirty="0"/>
              <a:t>Try to visualize…</a:t>
            </a:r>
            <a:endParaRPr lang="en-AU" sz="3200" dirty="0"/>
          </a:p>
        </p:txBody>
      </p:sp>
    </p:spTree>
    <p:extLst>
      <p:ext uri="{BB962C8B-B14F-4D97-AF65-F5344CB8AC3E}">
        <p14:creationId xmlns:p14="http://schemas.microsoft.com/office/powerpoint/2010/main" val="110533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a:t>
            </a:r>
            <a:br>
              <a:rPr lang="en-US" dirty="0"/>
            </a:br>
            <a:r>
              <a:rPr lang="en-US" dirty="0"/>
              <a:t>Was it something like the following example?</a:t>
            </a:r>
            <a:endParaRPr lang="en-AU" dirty="0"/>
          </a:p>
        </p:txBody>
      </p:sp>
      <p:sp>
        <p:nvSpPr>
          <p:cNvPr id="4" name="Content Placeholder 3"/>
          <p:cNvSpPr>
            <a:spLocks noGrp="1"/>
          </p:cNvSpPr>
          <p:nvPr>
            <p:ph sz="half" idx="1"/>
          </p:nvPr>
        </p:nvSpPr>
        <p:spPr>
          <a:xfrm>
            <a:off x="457200" y="1260476"/>
            <a:ext cx="8229600" cy="2080930"/>
          </a:xfrm>
        </p:spPr>
        <p:txBody>
          <a:bodyPr>
            <a:normAutofit/>
          </a:bodyPr>
          <a:lstStyle/>
          <a:p>
            <a:pPr marL="0" indent="0">
              <a:buNone/>
            </a:pPr>
            <a:r>
              <a:rPr lang="en-US" b="1" dirty="0"/>
              <a:t>Proposition 3: </a:t>
            </a:r>
            <a:r>
              <a:rPr lang="en-US" dirty="0"/>
              <a:t>The greater the amount of (a) mutual learning and understanding regarding each side’s logics, and (b) institutional entrepreneurship aimed at modifying conflicting logics and/or creating new ones, the greater the reduction in LOF generated by conflicting institutional </a:t>
            </a:r>
            <a:r>
              <a:rPr lang="en-AU" dirty="0"/>
              <a:t>logics.</a:t>
            </a:r>
          </a:p>
        </p:txBody>
      </p:sp>
      <p:sp>
        <p:nvSpPr>
          <p:cNvPr id="8" name="Rectangle 7"/>
          <p:cNvSpPr/>
          <p:nvPr/>
        </p:nvSpPr>
        <p:spPr>
          <a:xfrm>
            <a:off x="2247382" y="6022986"/>
            <a:ext cx="5051383" cy="338554"/>
          </a:xfrm>
          <a:prstGeom prst="rect">
            <a:avLst/>
          </a:prstGeom>
        </p:spPr>
        <p:txBody>
          <a:bodyPr wrap="none">
            <a:spAutoFit/>
          </a:bodyPr>
          <a:lstStyle/>
          <a:p>
            <a:r>
              <a:rPr lang="en-AU" sz="1600" dirty="0">
                <a:latin typeface="Arial" panose="020B0604020202020204" pitchFamily="34" charset="0"/>
                <a:cs typeface="Arial" panose="020B0604020202020204" pitchFamily="34" charset="0"/>
              </a:rPr>
              <a:t>Source: </a:t>
            </a:r>
            <a:r>
              <a:rPr lang="en-AU" sz="1600" dirty="0" err="1">
                <a:latin typeface="Arial" panose="020B0604020202020204" pitchFamily="34" charset="0"/>
                <a:cs typeface="Arial" panose="020B0604020202020204" pitchFamily="34" charset="0"/>
              </a:rPr>
              <a:t>Newenham-Kahindi</a:t>
            </a:r>
            <a:r>
              <a:rPr lang="en-AU" sz="1600" dirty="0">
                <a:latin typeface="Arial" panose="020B0604020202020204" pitchFamily="34" charset="0"/>
                <a:cs typeface="Arial" panose="020B0604020202020204" pitchFamily="34" charset="0"/>
              </a:rPr>
              <a:t> and Stevens, JIBS, 2017</a:t>
            </a:r>
          </a:p>
        </p:txBody>
      </p:sp>
      <p:pic>
        <p:nvPicPr>
          <p:cNvPr id="3" name="Picture 2">
            <a:extLst>
              <a:ext uri="{FF2B5EF4-FFF2-40B4-BE49-F238E27FC236}">
                <a16:creationId xmlns:a16="http://schemas.microsoft.com/office/drawing/2014/main" id="{1B49B015-720D-4764-A563-3B57C3E863E1}"/>
              </a:ext>
            </a:extLst>
          </p:cNvPr>
          <p:cNvPicPr>
            <a:picLocks noChangeAspect="1"/>
          </p:cNvPicPr>
          <p:nvPr/>
        </p:nvPicPr>
        <p:blipFill>
          <a:blip r:embed="rId3"/>
          <a:stretch>
            <a:fillRect/>
          </a:stretch>
        </p:blipFill>
        <p:spPr>
          <a:xfrm>
            <a:off x="585787" y="3264213"/>
            <a:ext cx="7972425" cy="2590800"/>
          </a:xfrm>
          <a:prstGeom prst="rect">
            <a:avLst/>
          </a:prstGeom>
        </p:spPr>
      </p:pic>
    </p:spTree>
    <p:extLst>
      <p:ext uri="{BB962C8B-B14F-4D97-AF65-F5344CB8AC3E}">
        <p14:creationId xmlns:p14="http://schemas.microsoft.com/office/powerpoint/2010/main" val="925254543"/>
      </p:ext>
    </p:extLst>
  </p:cSld>
  <p:clrMapOvr>
    <a:masterClrMapping/>
  </p:clrMapOvr>
</p:sld>
</file>

<file path=ppt/theme/theme1.xml><?xml version="1.0" encoding="utf-8"?>
<a:theme xmlns:a="http://schemas.openxmlformats.org/drawingml/2006/main" name="PPT-template-standard_August15">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emplate-standard_June16.potx" id="{36FB1585-48A3-4ABE-9E4E-3F92D32E5928}" vid="{8ED027C5-1C85-4057-A6D9-C6817AA3BB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PPT-template-standard_June16</Template>
  <TotalTime>0</TotalTime>
  <Words>782</Words>
  <Application>Microsoft Office PowerPoint</Application>
  <PresentationFormat>On-screen Show (4:3)</PresentationFormat>
  <Paragraphs>100</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ＭＳ Ｐゴシック</vt:lpstr>
      <vt:lpstr>Tw Cen MT</vt:lpstr>
      <vt:lpstr>Lucida Grande</vt:lpstr>
      <vt:lpstr>Calibri</vt:lpstr>
      <vt:lpstr>PPT-template-standard_August15</vt:lpstr>
      <vt:lpstr>Case study research and the reviewing process  </vt:lpstr>
      <vt:lpstr>Pre-prandial menu for today</vt:lpstr>
      <vt:lpstr>1 Disciplinary conventions</vt:lpstr>
      <vt:lpstr>1b Changing conventions over time: evaluative criteria</vt:lpstr>
      <vt:lpstr>Examples from reviewer comments</vt:lpstr>
      <vt:lpstr>2. Templates for writing up qualitative research</vt:lpstr>
      <vt:lpstr>The problem with template following</vt:lpstr>
      <vt:lpstr>3. What do reviewers mean by ‘theoretical contribution’? </vt:lpstr>
      <vt:lpstr>Answer?  Was it something like the following example?</vt:lpstr>
      <vt:lpstr>The propositional ‘style’ of theorizing</vt:lpstr>
      <vt:lpstr>Different theoretical outputs and styles of theorizing</vt:lpstr>
      <vt:lpstr>Cause for optimism:</vt:lpstr>
      <vt:lpstr>References</vt:lpstr>
      <vt:lpstr>References on theorising</vt:lpstr>
    </vt:vector>
  </TitlesOfParts>
  <Company>Fuji Xerox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research and the reviewing process</dc:title>
  <dc:creator>Catherine Welch</dc:creator>
  <cp:lastModifiedBy>Catherine Welch</cp:lastModifiedBy>
  <cp:revision>27</cp:revision>
  <cp:lastPrinted>2015-06-26T01:12:18Z</cp:lastPrinted>
  <dcterms:created xsi:type="dcterms:W3CDTF">2019-05-26T11:26:38Z</dcterms:created>
  <dcterms:modified xsi:type="dcterms:W3CDTF">2019-05-26T17:04:01Z</dcterms:modified>
</cp:coreProperties>
</file>